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6" r:id="rId6"/>
    <p:sldId id="259" r:id="rId7"/>
    <p:sldId id="260" r:id="rId8"/>
    <p:sldId id="264" r:id="rId9"/>
    <p:sldId id="271" r:id="rId10"/>
    <p:sldId id="265" r:id="rId11"/>
    <p:sldId id="267" r:id="rId12"/>
    <p:sldId id="268" r:id="rId13"/>
    <p:sldId id="272" r:id="rId14"/>
    <p:sldId id="262" r:id="rId15"/>
    <p:sldId id="274" r:id="rId16"/>
    <p:sldId id="273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51BB60-31A5-C8FB-C775-19AFDE15AE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42687FC-4E0C-294D-F227-16FF36ADEE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25FACB-66B4-5BA2-8E4C-889AAF19D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FF77-C2BB-43E8-964C-9D5B438F374F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3611D6-A1C0-9612-EB13-BCBDFC90E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2D695E-5665-1B7D-1EE3-9368B6D5D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886D-9C77-44FF-A790-2E2A9BE32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9400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565DA0-08A1-467C-2EBC-381FCF951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AECF06-5142-7F25-6ADF-4BFDBC4D71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3B10EA-5F3D-2781-7B9A-97FCF221B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FF77-C2BB-43E8-964C-9D5B438F374F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57CFC3-CED8-50C9-ACEE-9EAA0AC99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5E6E85-55B5-7DCD-348E-5BC16CE49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886D-9C77-44FF-A790-2E2A9BE32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9116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6B084F0-783A-17C9-A287-3C6A99EF31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11EC68A-FDAD-BF8A-0D21-5F25342FE7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946194-4C73-4E45-65BB-E7963B543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FF77-C2BB-43E8-964C-9D5B438F374F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FE9B3B-DB3A-5F5E-9179-1E8019203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BCC3E0-9AEA-5857-AD80-71C64C1AC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886D-9C77-44FF-A790-2E2A9BE32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3299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4AE735-4F37-D167-D155-9BD559C7E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29BD3F-20DD-7D7A-27D2-BCCBF838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04301C-1E21-990B-42AC-CD4DA7C6D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FF77-C2BB-43E8-964C-9D5B438F374F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C7FB96-2A45-69F0-EFB8-122940104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8F8E93-B4EC-D959-D048-97B402D2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886D-9C77-44FF-A790-2E2A9BE32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0503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6EE997-3C22-407A-DB5F-1C82B3E89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6B62514-F1D4-1FCC-CBD3-AEFF35EBD2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C65103-1269-BF9B-B7D4-0A364A002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FF77-C2BB-43E8-964C-9D5B438F374F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93DA5A-ABD6-1D2B-E3F7-138A1D0F2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630879-D419-8131-B0D3-6D9AC1FC8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886D-9C77-44FF-A790-2E2A9BE32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8253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9A9536-C88C-B5B0-DAC0-990C68D52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5D43B1-FFD4-7EBC-6F37-5B9B01F670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7B4C188-550F-605A-B4D0-7A76B36C7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7565C34-5FBE-E4ED-539B-CF234D78B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FF77-C2BB-43E8-964C-9D5B438F374F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778E1C2-EDF7-4607-821C-8C9BB43D6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1B4E452-2DEB-BB04-A95D-433E7C0E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886D-9C77-44FF-A790-2E2A9BE32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8166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EB0F39-7743-7312-F957-96DF784C6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13651C-E2F5-EB55-9210-6CDB95B4CD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0B5B3E6-11D6-A118-E8F3-7007621DDA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7C93869-0E83-82A4-914C-71E47D990E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753C9E9-6664-501E-0A1D-848E46035D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6D08938-AD8D-B260-B3D1-6FC298613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FF77-C2BB-43E8-964C-9D5B438F374F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D0A4014-CF67-DEE2-573C-633D58111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182D749-CBB0-6A57-1F8E-FC7139E6D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886D-9C77-44FF-A790-2E2A9BE32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8712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3DFE8F-9C28-984B-B557-E7E410AFC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74A5893-3FC3-6EAA-D035-4C439579F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FF77-C2BB-43E8-964C-9D5B438F374F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329E842-2D46-B8C6-0B50-1140C617C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D1884DE-5683-BB2B-98AC-F99DE1ECF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886D-9C77-44FF-A790-2E2A9BE32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5620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687A2EA-A308-27CE-42C7-8927092EC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FF77-C2BB-43E8-964C-9D5B438F374F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43FAB57-0502-36ED-8066-2DA075D87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A83FB4F-DD7A-C67D-D96B-EF0585ED5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886D-9C77-44FF-A790-2E2A9BE32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932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461053-342B-F74D-4644-A3FBB71BA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CBD048-2ED0-6806-D663-E453E4D58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737F0D4-F15F-D12B-2263-E6EF57F17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C95A3EC-D3E6-E2AB-7AB3-5E58E90B3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FF77-C2BB-43E8-964C-9D5B438F374F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F233CA-A6E6-C7AE-D7C2-FCE67D945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F5A570-433D-36CB-468C-136AF286E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886D-9C77-44FF-A790-2E2A9BE32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1581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370020-EE0C-3ACD-4B72-0A61D5BDA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0CF2C4A-58C7-6868-CA4E-D4AA29D718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DD341B9-B6A6-2F8D-F146-3018C04660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F47ACFD-65E8-6F61-7AD7-821AE10EF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4FF77-C2BB-43E8-964C-9D5B438F374F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AAF11E9-3D44-ABDD-8D71-EE969A80B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B6007A6-E550-FF0D-0286-14BFD4342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886D-9C77-44FF-A790-2E2A9BE32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158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C5C6D7B-F518-B3CE-1354-6333F863F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D6361F4-C1FC-480D-95B2-F9CD72DED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6E9F06-621C-7BA3-E537-69CE29716D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4FF77-C2BB-43E8-964C-9D5B438F374F}" type="datetimeFigureOut">
              <a:rPr lang="fr-FR" smtClean="0"/>
              <a:t>18/10/2023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ACD0240-FEE2-82AE-8F0B-032BB1B57B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3FFA35-A963-D9BA-568F-C6FDC86391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2886D-9C77-44FF-A790-2E2A9BE32F7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069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50.png"/><Relationship Id="rId18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image" Target="../media/image30.png"/><Relationship Id="rId12" Type="http://schemas.openxmlformats.org/officeDocument/2006/relationships/slide" Target="slide6.xml"/><Relationship Id="rId17" Type="http://schemas.openxmlformats.org/officeDocument/2006/relationships/image" Target="../media/image7.png"/><Relationship Id="rId2" Type="http://schemas.openxmlformats.org/officeDocument/2006/relationships/image" Target="../media/image2.png"/><Relationship Id="rId16" Type="http://schemas.openxmlformats.org/officeDocument/2006/relationships/image" Target="../media/image60.png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image" Target="../media/image5.png"/><Relationship Id="rId5" Type="http://schemas.openxmlformats.org/officeDocument/2006/relationships/image" Target="../media/image3.png"/><Relationship Id="rId15" Type="http://schemas.openxmlformats.org/officeDocument/2006/relationships/slide" Target="slide7.xml"/><Relationship Id="rId10" Type="http://schemas.openxmlformats.org/officeDocument/2006/relationships/image" Target="../media/image40.png"/><Relationship Id="rId19" Type="http://schemas.openxmlformats.org/officeDocument/2006/relationships/image" Target="../media/image70.png"/><Relationship Id="rId4" Type="http://schemas.openxmlformats.org/officeDocument/2006/relationships/image" Target="../media/image20.png"/><Relationship Id="rId9" Type="http://schemas.openxmlformats.org/officeDocument/2006/relationships/slide" Target="slide5.xml"/><Relationship Id="rId1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image" Target="../media/image12.svg"/><Relationship Id="rId7" Type="http://schemas.openxmlformats.org/officeDocument/2006/relationships/image" Target="../media/image14.png"/><Relationship Id="rId12" Type="http://schemas.openxmlformats.org/officeDocument/2006/relationships/image" Target="../media/image15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0.png"/><Relationship Id="rId11" Type="http://schemas.openxmlformats.org/officeDocument/2006/relationships/slide" Target="slide12.xml"/><Relationship Id="rId5" Type="http://schemas.openxmlformats.org/officeDocument/2006/relationships/slide" Target="slide10.xml"/><Relationship Id="rId10" Type="http://schemas.openxmlformats.org/officeDocument/2006/relationships/image" Target="../media/image15.png"/><Relationship Id="rId4" Type="http://schemas.openxmlformats.org/officeDocument/2006/relationships/image" Target="../media/image13.png"/><Relationship Id="rId9" Type="http://schemas.openxmlformats.org/officeDocument/2006/relationships/image" Target="../media/image1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611E9CC6-7139-5413-E05D-F7A9AD334BB2}"/>
              </a:ext>
            </a:extLst>
          </p:cNvPr>
          <p:cNvSpPr txBox="1"/>
          <p:nvPr/>
        </p:nvSpPr>
        <p:spPr>
          <a:xfrm>
            <a:off x="3114472" y="2937753"/>
            <a:ext cx="6254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>
                <a:solidFill>
                  <a:srgbClr val="0070C0"/>
                </a:solidFill>
              </a:rPr>
              <a:t>Ouvrir son cabinet : récap des contraintes</a:t>
            </a:r>
          </a:p>
        </p:txBody>
      </p:sp>
      <p:pic>
        <p:nvPicPr>
          <p:cNvPr id="10" name="Image 9" descr="Une image contenant texte&#10;&#10;Description générée automatiquement">
            <a:extLst>
              <a:ext uri="{FF2B5EF4-FFF2-40B4-BE49-F238E27FC236}">
                <a16:creationId xmlns:a16="http://schemas.microsoft.com/office/drawing/2014/main" id="{A190B83E-E06F-548A-D989-2539ADA86B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375" y="1144905"/>
            <a:ext cx="238125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637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C42A937-F762-92FD-5D0F-FDA08AA0829D}"/>
              </a:ext>
            </a:extLst>
          </p:cNvPr>
          <p:cNvSpPr txBox="1"/>
          <p:nvPr/>
        </p:nvSpPr>
        <p:spPr>
          <a:xfrm>
            <a:off x="4128220" y="3429000"/>
            <a:ext cx="47239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0070C0"/>
                </a:solidFill>
              </a:rPr>
              <a:t>Médiateur à la consommation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E9492DA-6718-2F5A-E7C3-DAB521269B5A}"/>
              </a:ext>
            </a:extLst>
          </p:cNvPr>
          <p:cNvSpPr txBox="1"/>
          <p:nvPr/>
        </p:nvSpPr>
        <p:spPr>
          <a:xfrm>
            <a:off x="7743217" y="771930"/>
            <a:ext cx="38359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Coordonnées à mentionner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sur vos CGV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sur votre 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sur vos factures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affichage en salle d’attente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400" dirty="0"/>
              <a:t>affichage en cabinet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27E73A8-35CD-D443-E733-3CF74715685C}"/>
              </a:ext>
            </a:extLst>
          </p:cNvPr>
          <p:cNvSpPr txBox="1"/>
          <p:nvPr/>
        </p:nvSpPr>
        <p:spPr>
          <a:xfrm>
            <a:off x="376178" y="6068992"/>
            <a:ext cx="53185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Risque : amende maximum de 3.000</a:t>
            </a:r>
            <a:r>
              <a:rPr lang="fr-FR" sz="2000" b="0" i="0" dirty="0">
                <a:solidFill>
                  <a:srgbClr val="040C28"/>
                </a:solidFill>
                <a:effectLst/>
                <a:latin typeface="Google Sans"/>
              </a:rPr>
              <a:t>€</a:t>
            </a:r>
            <a:endParaRPr lang="fr-FR" sz="200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544E744-CB5A-AAB2-AE57-A14E27ACF81C}"/>
              </a:ext>
            </a:extLst>
          </p:cNvPr>
          <p:cNvSpPr txBox="1"/>
          <p:nvPr/>
        </p:nvSpPr>
        <p:spPr>
          <a:xfrm>
            <a:off x="824450" y="1464427"/>
            <a:ext cx="3624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Contrat pour 3 ans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84F1BAA-67B9-026E-24E4-44572580512F}"/>
              </a:ext>
            </a:extLst>
          </p:cNvPr>
          <p:cNvSpPr txBox="1"/>
          <p:nvPr/>
        </p:nvSpPr>
        <p:spPr>
          <a:xfrm>
            <a:off x="7743217" y="4780795"/>
            <a:ext cx="4361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Frais de médiation à votre charge si dossier éligible</a:t>
            </a:r>
          </a:p>
        </p:txBody>
      </p:sp>
      <p:pic>
        <p:nvPicPr>
          <p:cNvPr id="11" name="Graphique 10" descr="Homme policier contour">
            <a:extLst>
              <a:ext uri="{FF2B5EF4-FFF2-40B4-BE49-F238E27FC236}">
                <a16:creationId xmlns:a16="http://schemas.microsoft.com/office/drawing/2014/main" id="{C8B9D3E8-C22E-F04B-0389-3EF87D7B49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8856" y="515459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64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4E2FCFF8-7F4E-EF16-B0D3-3A5A47B8C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9082" y="2632446"/>
            <a:ext cx="3834733" cy="1593107"/>
          </a:xfrm>
          <a:prstGeom prst="rect">
            <a:avLst/>
          </a:prstGeom>
        </p:spPr>
      </p:pic>
      <p:pic>
        <p:nvPicPr>
          <p:cNvPr id="3" name="Graphique 2" descr="Homme policier contour">
            <a:extLst>
              <a:ext uri="{FF2B5EF4-FFF2-40B4-BE49-F238E27FC236}">
                <a16:creationId xmlns:a16="http://schemas.microsoft.com/office/drawing/2014/main" id="{2DACFDB5-ED1D-B163-2DD9-9CBD944225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8856" y="5154592"/>
            <a:ext cx="914400" cy="91440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B90C44F2-A2D3-8A4E-94BE-E478A138D3E7}"/>
              </a:ext>
            </a:extLst>
          </p:cNvPr>
          <p:cNvSpPr txBox="1"/>
          <p:nvPr/>
        </p:nvSpPr>
        <p:spPr>
          <a:xfrm>
            <a:off x="4455268" y="1011677"/>
            <a:ext cx="4445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Paiement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4666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2F195245-3A9F-BA77-ECE0-FB9E68D94BF0}"/>
              </a:ext>
            </a:extLst>
          </p:cNvPr>
          <p:cNvSpPr txBox="1"/>
          <p:nvPr/>
        </p:nvSpPr>
        <p:spPr>
          <a:xfrm>
            <a:off x="3638145" y="2266545"/>
            <a:ext cx="48930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0070C0"/>
                </a:solidFill>
              </a:rPr>
              <a:t>Payer tous ses impôts</a:t>
            </a:r>
          </a:p>
          <a:p>
            <a:endParaRPr lang="fr-FR" b="1" dirty="0"/>
          </a:p>
          <a:p>
            <a:endParaRPr lang="fr-FR" dirty="0"/>
          </a:p>
        </p:txBody>
      </p:sp>
      <p:pic>
        <p:nvPicPr>
          <p:cNvPr id="3" name="Graphique 2" descr="Homme policier contour">
            <a:extLst>
              <a:ext uri="{FF2B5EF4-FFF2-40B4-BE49-F238E27FC236}">
                <a16:creationId xmlns:a16="http://schemas.microsoft.com/office/drawing/2014/main" id="{9E542F67-14DA-FCA7-B5C6-3600A76A39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8856" y="5207486"/>
            <a:ext cx="914400" cy="91440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81CD1357-823D-0457-CC49-3D978BAE2F95}"/>
              </a:ext>
            </a:extLst>
          </p:cNvPr>
          <p:cNvSpPr txBox="1"/>
          <p:nvPr/>
        </p:nvSpPr>
        <p:spPr>
          <a:xfrm>
            <a:off x="3190672" y="3725694"/>
            <a:ext cx="74319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Revenus</a:t>
            </a:r>
          </a:p>
          <a:p>
            <a:endParaRPr lang="fr-FR" sz="2400" dirty="0"/>
          </a:p>
          <a:p>
            <a:r>
              <a:rPr lang="fr-FR" sz="2400" dirty="0"/>
              <a:t>Contribution Foncière des Entreprises</a:t>
            </a:r>
          </a:p>
          <a:p>
            <a:endParaRPr lang="fr-FR" sz="2400" dirty="0"/>
          </a:p>
          <a:p>
            <a:r>
              <a:rPr lang="fr-FR" sz="2400" dirty="0"/>
              <a:t>TVA le cas échéant </a:t>
            </a:r>
          </a:p>
          <a:p>
            <a:endParaRPr lang="fr-FR" sz="2400" dirty="0"/>
          </a:p>
          <a:p>
            <a:r>
              <a:rPr lang="fr-FR" sz="2400" dirty="0"/>
              <a:t>Foncier le cas échéant</a:t>
            </a:r>
          </a:p>
        </p:txBody>
      </p:sp>
    </p:spTree>
    <p:extLst>
      <p:ext uri="{BB962C8B-B14F-4D97-AF65-F5344CB8AC3E}">
        <p14:creationId xmlns:p14="http://schemas.microsoft.com/office/powerpoint/2010/main" val="884250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459001D-CC96-4500-EA5D-33C6B22DBA3F}"/>
              </a:ext>
            </a:extLst>
          </p:cNvPr>
          <p:cNvSpPr txBox="1"/>
          <p:nvPr/>
        </p:nvSpPr>
        <p:spPr>
          <a:xfrm>
            <a:off x="2380034" y="3075057"/>
            <a:ext cx="8300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0070C0"/>
                </a:solidFill>
              </a:rPr>
              <a:t>Pas officiellement obligatoire, </a:t>
            </a:r>
          </a:p>
          <a:p>
            <a:r>
              <a:rPr lang="fr-FR" sz="4000" b="1" dirty="0">
                <a:solidFill>
                  <a:srgbClr val="0070C0"/>
                </a:solidFill>
              </a:rPr>
              <a:t>mais dans les faits…</a:t>
            </a:r>
          </a:p>
        </p:txBody>
      </p:sp>
    </p:spTree>
    <p:extLst>
      <p:ext uri="{BB962C8B-B14F-4D97-AF65-F5344CB8AC3E}">
        <p14:creationId xmlns:p14="http://schemas.microsoft.com/office/powerpoint/2010/main" val="310680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19BA833-163F-BB2E-A029-00107C00B580}"/>
              </a:ext>
            </a:extLst>
          </p:cNvPr>
          <p:cNvSpPr txBox="1"/>
          <p:nvPr/>
        </p:nvSpPr>
        <p:spPr>
          <a:xfrm>
            <a:off x="49680" y="1753933"/>
            <a:ext cx="107278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00B050"/>
                </a:solidFill>
              </a:rPr>
              <a:t>Assurance RC Professionnelle </a:t>
            </a:r>
            <a:r>
              <a:rPr lang="fr-FR" sz="2800" b="1" dirty="0">
                <a:solidFill>
                  <a:srgbClr val="0070C0"/>
                </a:solidFill>
              </a:rPr>
              <a:t>: </a:t>
            </a:r>
            <a:r>
              <a:rPr lang="fr-FR" b="1" dirty="0">
                <a:solidFill>
                  <a:srgbClr val="0070C0"/>
                </a:solidFill>
              </a:rPr>
              <a:t>tous les documents d’information et de </a:t>
            </a:r>
          </a:p>
          <a:p>
            <a:pPr algn="ctr"/>
            <a:r>
              <a:rPr lang="fr-FR" b="1" dirty="0">
                <a:solidFill>
                  <a:srgbClr val="0070C0"/>
                </a:solidFill>
              </a:rPr>
              <a:t>souscription à votre  disposition sur le site</a:t>
            </a:r>
            <a:endParaRPr lang="fr-FR" sz="2800" b="1" dirty="0">
              <a:solidFill>
                <a:srgbClr val="0070C0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87E7650-490B-887C-E458-41AF1FFBB904}"/>
              </a:ext>
            </a:extLst>
          </p:cNvPr>
          <p:cNvSpPr txBox="1"/>
          <p:nvPr/>
        </p:nvSpPr>
        <p:spPr>
          <a:xfrm>
            <a:off x="651753" y="651753"/>
            <a:ext cx="8472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Tarifs préférentiels </a:t>
            </a:r>
            <a:r>
              <a:rPr lang="fr-FR" sz="2400" dirty="0"/>
              <a:t>avec notre partenaire Axa (cabinet Zadok)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28BCACD7-1BE4-E375-B291-D0BB0E1B8D99}"/>
              </a:ext>
            </a:extLst>
          </p:cNvPr>
          <p:cNvSpPr txBox="1"/>
          <p:nvPr/>
        </p:nvSpPr>
        <p:spPr>
          <a:xfrm>
            <a:off x="253866" y="3106032"/>
            <a:ext cx="1059530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solidFill>
                  <a:schemeClr val="accent5">
                    <a:lumMod val="75000"/>
                  </a:schemeClr>
                </a:solidFill>
              </a:rPr>
              <a:t>Assurance Protection Juridique</a:t>
            </a:r>
            <a:r>
              <a:rPr lang="fr-FR" sz="2800" b="1" dirty="0">
                <a:solidFill>
                  <a:srgbClr val="0070C0"/>
                </a:solidFill>
              </a:rPr>
              <a:t>: </a:t>
            </a:r>
            <a:r>
              <a:rPr lang="fr-FR" sz="2000" b="1" dirty="0">
                <a:solidFill>
                  <a:srgbClr val="0070C0"/>
                </a:solidFill>
              </a:rPr>
              <a:t>tous les documents d’information et de </a:t>
            </a:r>
          </a:p>
          <a:p>
            <a:pPr algn="ctr"/>
            <a:r>
              <a:rPr lang="fr-FR" sz="2000" b="1" dirty="0">
                <a:solidFill>
                  <a:srgbClr val="0070C0"/>
                </a:solidFill>
              </a:rPr>
              <a:t>souscription à votre  disposition sur le site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7EB6AF7-4E49-8D09-E85B-2D442CD60EF9}"/>
              </a:ext>
            </a:extLst>
          </p:cNvPr>
          <p:cNvSpPr txBox="1"/>
          <p:nvPr/>
        </p:nvSpPr>
        <p:spPr>
          <a:xfrm>
            <a:off x="106813" y="4627013"/>
            <a:ext cx="11203338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solidFill>
                  <a:schemeClr val="accent4">
                    <a:lumMod val="75000"/>
                  </a:schemeClr>
                </a:solidFill>
              </a:rPr>
              <a:t>Assurance Multirisques Pro</a:t>
            </a:r>
            <a:r>
              <a:rPr lang="fr-FR" sz="18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fr-FR" sz="1800" b="1" dirty="0">
                <a:solidFill>
                  <a:srgbClr val="0070C0"/>
                </a:solidFill>
              </a:rPr>
              <a:t>(locaux par exemple) </a:t>
            </a:r>
            <a:r>
              <a:rPr lang="fr-FR" b="1" dirty="0">
                <a:solidFill>
                  <a:srgbClr val="0070C0"/>
                </a:solidFill>
              </a:rPr>
              <a:t>tous les documents d’information et de </a:t>
            </a:r>
          </a:p>
          <a:p>
            <a:pPr algn="ctr"/>
            <a:r>
              <a:rPr lang="fr-FR" b="1">
                <a:solidFill>
                  <a:srgbClr val="0070C0"/>
                </a:solidFill>
              </a:rPr>
              <a:t>souscription à votre  disposition sur le site</a:t>
            </a:r>
            <a:endParaRPr lang="fr-FR" sz="2800" b="1" dirty="0">
              <a:solidFill>
                <a:srgbClr val="0070C0"/>
              </a:solidFill>
            </a:endParaRPr>
          </a:p>
        </p:txBody>
      </p:sp>
      <p:pic>
        <p:nvPicPr>
          <p:cNvPr id="11" name="Image 10" descr="Une image contenant Bleu électrique, Graphique, bleu, symbole&#10;&#10;Description générée automatiquement">
            <a:extLst>
              <a:ext uri="{FF2B5EF4-FFF2-40B4-BE49-F238E27FC236}">
                <a16:creationId xmlns:a16="http://schemas.microsoft.com/office/drawing/2014/main" id="{631AF86D-A0EC-C671-B4C9-CB55E7FCDD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753" y="5500132"/>
            <a:ext cx="1071563" cy="1071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577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459001D-CC96-4500-EA5D-33C6B22DBA3F}"/>
              </a:ext>
            </a:extLst>
          </p:cNvPr>
          <p:cNvSpPr txBox="1"/>
          <p:nvPr/>
        </p:nvSpPr>
        <p:spPr>
          <a:xfrm>
            <a:off x="3119336" y="2034198"/>
            <a:ext cx="62451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Pas obligatoires </a:t>
            </a:r>
          </a:p>
          <a:p>
            <a:r>
              <a:rPr lang="fr-FR" sz="4000" b="1" dirty="0"/>
              <a:t>en régime micro-entreprise, </a:t>
            </a:r>
          </a:p>
          <a:p>
            <a:r>
              <a:rPr lang="fr-FR" sz="4000" b="1" dirty="0"/>
              <a:t>mais ça fait sérieux</a:t>
            </a:r>
          </a:p>
        </p:txBody>
      </p:sp>
    </p:spTree>
    <p:extLst>
      <p:ext uri="{BB962C8B-B14F-4D97-AF65-F5344CB8AC3E}">
        <p14:creationId xmlns:p14="http://schemas.microsoft.com/office/powerpoint/2010/main" val="757661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19BA833-163F-BB2E-A029-00107C00B580}"/>
              </a:ext>
            </a:extLst>
          </p:cNvPr>
          <p:cNvSpPr txBox="1"/>
          <p:nvPr/>
        </p:nvSpPr>
        <p:spPr>
          <a:xfrm>
            <a:off x="762451" y="1534312"/>
            <a:ext cx="4529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Compte bancaire pro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73F7FA9-B253-BA75-6055-581F0E0DEF92}"/>
              </a:ext>
            </a:extLst>
          </p:cNvPr>
          <p:cNvSpPr txBox="1"/>
          <p:nvPr/>
        </p:nvSpPr>
        <p:spPr>
          <a:xfrm>
            <a:off x="9260731" y="5121802"/>
            <a:ext cx="28372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N° tél pro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AE64970-FC48-1430-F79B-4343DC142CC6}"/>
              </a:ext>
            </a:extLst>
          </p:cNvPr>
          <p:cNvSpPr txBox="1"/>
          <p:nvPr/>
        </p:nvSpPr>
        <p:spPr>
          <a:xfrm>
            <a:off x="3550596" y="3251112"/>
            <a:ext cx="60943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Local pro</a:t>
            </a:r>
          </a:p>
          <a:p>
            <a:pPr algn="ctr"/>
            <a:r>
              <a:rPr lang="fr-FR" sz="2800" dirty="0"/>
              <a:t>+ assurance obligatoire </a:t>
            </a:r>
            <a:r>
              <a:rPr lang="fr-FR" sz="2400" dirty="0"/>
              <a:t>: tarif préférentiel avec notre partenaire Axa (Cabinet Zadok)</a:t>
            </a:r>
            <a:endParaRPr lang="fr-FR" sz="28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CB131D4-BFF4-64FC-5CC5-AEB49846776A}"/>
              </a:ext>
            </a:extLst>
          </p:cNvPr>
          <p:cNvSpPr txBox="1"/>
          <p:nvPr/>
        </p:nvSpPr>
        <p:spPr>
          <a:xfrm>
            <a:off x="736058" y="1965198"/>
            <a:ext cx="879704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0" i="0" dirty="0">
                <a:effectLst/>
              </a:rPr>
              <a:t>Les auto-entrepreneurs doivent avoir un compte dédié à leur activité si leur CA dépasse 10.000 € par an</a:t>
            </a:r>
            <a:r>
              <a:rPr lang="fr-FR" sz="2400" dirty="0"/>
              <a:t>.</a:t>
            </a:r>
            <a:r>
              <a:rPr lang="fr-FR" sz="2400" b="0" i="0" dirty="0">
                <a:effectLst/>
              </a:rPr>
              <a:t> Obligatoire si autre statut fiscal.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229532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459001D-CC96-4500-EA5D-33C6B22DBA3F}"/>
              </a:ext>
            </a:extLst>
          </p:cNvPr>
          <p:cNvSpPr txBox="1"/>
          <p:nvPr/>
        </p:nvSpPr>
        <p:spPr>
          <a:xfrm>
            <a:off x="2973421" y="3075057"/>
            <a:ext cx="62451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0070C0"/>
                </a:solidFill>
              </a:rPr>
              <a:t>Les obligations « gratuites »</a:t>
            </a: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6" name="Zoom de diapositive 15">
                <a:extLst>
                  <a:ext uri="{FF2B5EF4-FFF2-40B4-BE49-F238E27FC236}">
                    <a16:creationId xmlns:a16="http://schemas.microsoft.com/office/drawing/2014/main" id="{A91B31B0-346E-F88C-92A4-E609026FA8F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25344269"/>
                  </p:ext>
                </p:extLst>
              </p:nvPr>
            </p:nvGraphicFramePr>
            <p:xfrm>
              <a:off x="329117" y="353943"/>
              <a:ext cx="3048001" cy="1714500"/>
            </p:xfrm>
            <a:graphic>
              <a:graphicData uri="http://schemas.microsoft.com/office/powerpoint/2016/slidezoom">
                <pslz:sldZm>
                  <pslz:sldZmObj sldId="257" cId="591621118">
                    <pslz:zmPr id="{56937E47-B847-4D24-BA04-CF8267455F04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1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6" name="Zoom de diapositive 1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A91B31B0-346E-F88C-92A4-E609026FA8F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9117" y="353943"/>
                <a:ext cx="3048001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8" name="Zoom de diapositive 17">
                <a:extLst>
                  <a:ext uri="{FF2B5EF4-FFF2-40B4-BE49-F238E27FC236}">
                    <a16:creationId xmlns:a16="http://schemas.microsoft.com/office/drawing/2014/main" id="{08356D30-62D8-EE43-6209-ED6809B882D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71200444"/>
                  </p:ext>
                </p:extLst>
              </p:nvPr>
            </p:nvGraphicFramePr>
            <p:xfrm>
              <a:off x="4392038" y="353943"/>
              <a:ext cx="3048000" cy="1714500"/>
            </p:xfrm>
            <a:graphic>
              <a:graphicData uri="http://schemas.microsoft.com/office/powerpoint/2016/slidezoom">
                <pslz:sldZm>
                  <pslz:sldZmObj sldId="258" cId="15406044">
                    <pslz:zmPr id="{94F58162-D5AF-4663-A214-89592B12881B}" returnToParent="0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8" name="Zoom de diapositive 17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08356D30-62D8-EE43-6209-ED6809B882D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392038" y="353943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20" name="Zoom de diapositive 19">
                <a:extLst>
                  <a:ext uri="{FF2B5EF4-FFF2-40B4-BE49-F238E27FC236}">
                    <a16:creationId xmlns:a16="http://schemas.microsoft.com/office/drawing/2014/main" id="{34E7DD01-8D75-823D-D9EB-425C100B9CA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72168295"/>
                  </p:ext>
                </p:extLst>
              </p:nvPr>
            </p:nvGraphicFramePr>
            <p:xfrm>
              <a:off x="8941340" y="303584"/>
              <a:ext cx="3048000" cy="1714500"/>
            </p:xfrm>
            <a:graphic>
              <a:graphicData uri="http://schemas.microsoft.com/office/powerpoint/2016/slidezoom">
                <pslz:sldZm>
                  <pslz:sldZmObj sldId="266" cId="2022426320">
                    <pslz:zmPr id="{69007A5C-C085-48D8-AB09-E0E4390D6CB2}" returnToParent="0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20" name="Zoom de diapositive 19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34E7DD01-8D75-823D-D9EB-425C100B9CA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941340" y="303584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22" name="Zoom de diapositive 21">
                <a:extLst>
                  <a:ext uri="{FF2B5EF4-FFF2-40B4-BE49-F238E27FC236}">
                    <a16:creationId xmlns:a16="http://schemas.microsoft.com/office/drawing/2014/main" id="{A169CC48-6018-A47C-0635-8875C9DE3D4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30722712"/>
                  </p:ext>
                </p:extLst>
              </p:nvPr>
            </p:nvGraphicFramePr>
            <p:xfrm>
              <a:off x="408561" y="4953405"/>
              <a:ext cx="3048000" cy="1714500"/>
            </p:xfrm>
            <a:graphic>
              <a:graphicData uri="http://schemas.microsoft.com/office/powerpoint/2016/slidezoom">
                <pslz:sldZm>
                  <pslz:sldZmObj sldId="259" cId="1811794742">
                    <pslz:zmPr id="{0B6F673C-46AD-4763-94E6-7DBD74A26CCC}" returnToParent="0" transitionDur="1000">
                      <p166:blipFill xmlns:p166="http://schemas.microsoft.com/office/powerpoint/2016/6/main">
                        <a:blip r:embed="rId11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22" name="Zoom de diapositive 21">
                <a:hlinkClick r:id="rId12" action="ppaction://hlinksldjump"/>
                <a:extLst>
                  <a:ext uri="{FF2B5EF4-FFF2-40B4-BE49-F238E27FC236}">
                    <a16:creationId xmlns:a16="http://schemas.microsoft.com/office/drawing/2014/main" id="{A169CC48-6018-A47C-0635-8875C9DE3D4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08561" y="4953405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24" name="Zoom de diapositive 23">
                <a:extLst>
                  <a:ext uri="{FF2B5EF4-FFF2-40B4-BE49-F238E27FC236}">
                    <a16:creationId xmlns:a16="http://schemas.microsoft.com/office/drawing/2014/main" id="{41341A01-5735-AF42-9105-9EBB0DB796C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46493639"/>
                  </p:ext>
                </p:extLst>
              </p:nvPr>
            </p:nvGraphicFramePr>
            <p:xfrm>
              <a:off x="4761689" y="4855624"/>
              <a:ext cx="3048000" cy="1714500"/>
            </p:xfrm>
            <a:graphic>
              <a:graphicData uri="http://schemas.microsoft.com/office/powerpoint/2016/slidezoom">
                <pslz:sldZm>
                  <pslz:sldZmObj sldId="260" cId="2808662063">
                    <pslz:zmPr id="{D152ADE0-8444-4102-9084-93503503416B}" returnToParent="0" transitionDur="1000">
                      <p166:blipFill xmlns:p166="http://schemas.microsoft.com/office/powerpoint/2016/6/main">
                        <a:blip r:embed="rId1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24" name="Zoom de diapositive 23">
                <a:hlinkClick r:id="rId15" action="ppaction://hlinksldjump"/>
                <a:extLst>
                  <a:ext uri="{FF2B5EF4-FFF2-40B4-BE49-F238E27FC236}">
                    <a16:creationId xmlns:a16="http://schemas.microsoft.com/office/drawing/2014/main" id="{41341A01-5735-AF42-9105-9EBB0DB796C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761689" y="4855624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26" name="Zoom de diapositive 25">
                <a:extLst>
                  <a:ext uri="{FF2B5EF4-FFF2-40B4-BE49-F238E27FC236}">
                    <a16:creationId xmlns:a16="http://schemas.microsoft.com/office/drawing/2014/main" id="{C0B7E5BF-F4EB-7759-2FD1-194E941FE43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70050190"/>
                  </p:ext>
                </p:extLst>
              </p:nvPr>
            </p:nvGraphicFramePr>
            <p:xfrm>
              <a:off x="9048344" y="4839916"/>
              <a:ext cx="3048000" cy="1714500"/>
            </p:xfrm>
            <a:graphic>
              <a:graphicData uri="http://schemas.microsoft.com/office/powerpoint/2016/slidezoom">
                <pslz:sldZm>
                  <pslz:sldZmObj sldId="264" cId="2877047900">
                    <pslz:zmPr id="{1C164343-92FC-426A-8577-A66003E16D62}" returnToParent="0" transitionDur="1000">
                      <p166:blipFill xmlns:p166="http://schemas.microsoft.com/office/powerpoint/2016/6/main">
                        <a:blip r:embed="rId1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26" name="Zoom de diapositive 25">
                <a:hlinkClick r:id="rId18" action="ppaction://hlinksldjump"/>
                <a:extLst>
                  <a:ext uri="{FF2B5EF4-FFF2-40B4-BE49-F238E27FC236}">
                    <a16:creationId xmlns:a16="http://schemas.microsoft.com/office/drawing/2014/main" id="{C0B7E5BF-F4EB-7759-2FD1-194E941FE43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9048344" y="4839916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12789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C42A937-F762-92FD-5D0F-FDA08AA0829D}"/>
              </a:ext>
            </a:extLst>
          </p:cNvPr>
          <p:cNvSpPr txBox="1"/>
          <p:nvPr/>
        </p:nvSpPr>
        <p:spPr>
          <a:xfrm>
            <a:off x="4293590" y="3168559"/>
            <a:ext cx="44904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0070C0"/>
                </a:solidFill>
              </a:rPr>
              <a:t>Mention </a:t>
            </a:r>
          </a:p>
          <a:p>
            <a:pPr algn="ctr"/>
            <a:r>
              <a:rPr lang="fr-FR" sz="2800" b="1" dirty="0">
                <a:solidFill>
                  <a:srgbClr val="0070C0"/>
                </a:solidFill>
              </a:rPr>
              <a:t>« Entrepreneur Individuel »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E9492DA-6718-2F5A-E7C3-DAB521269B5A}"/>
              </a:ext>
            </a:extLst>
          </p:cNvPr>
          <p:cNvSpPr txBox="1"/>
          <p:nvPr/>
        </p:nvSpPr>
        <p:spPr>
          <a:xfrm>
            <a:off x="706056" y="636608"/>
            <a:ext cx="3449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Mention Obligatoire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49E3C05-03FD-A0C5-4744-4B5051885719}"/>
              </a:ext>
            </a:extLst>
          </p:cNvPr>
          <p:cNvSpPr txBox="1"/>
          <p:nvPr/>
        </p:nvSpPr>
        <p:spPr>
          <a:xfrm>
            <a:off x="8677153" y="817462"/>
            <a:ext cx="3449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Cartes de visite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143C772-ACC1-4E0A-A54D-1DE37003E00E}"/>
              </a:ext>
            </a:extLst>
          </p:cNvPr>
          <p:cNvSpPr txBox="1"/>
          <p:nvPr/>
        </p:nvSpPr>
        <p:spPr>
          <a:xfrm>
            <a:off x="4435300" y="1346787"/>
            <a:ext cx="332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Sur TOUS vos documents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27E73A8-35CD-D443-E733-3CF74715685C}"/>
              </a:ext>
            </a:extLst>
          </p:cNvPr>
          <p:cNvSpPr txBox="1"/>
          <p:nvPr/>
        </p:nvSpPr>
        <p:spPr>
          <a:xfrm>
            <a:off x="376178" y="6068992"/>
            <a:ext cx="34492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Risque : amende </a:t>
            </a:r>
            <a:r>
              <a:rPr lang="fr-FR" sz="2000" b="0" i="0" dirty="0">
                <a:solidFill>
                  <a:srgbClr val="040C28"/>
                </a:solidFill>
                <a:effectLst/>
                <a:latin typeface="Google Sans"/>
              </a:rPr>
              <a:t>750 €</a:t>
            </a:r>
            <a:endParaRPr lang="fr-FR" sz="20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3C320E3-C495-7ED2-1347-DB9F3B0B0D93}"/>
              </a:ext>
            </a:extLst>
          </p:cNvPr>
          <p:cNvSpPr txBox="1"/>
          <p:nvPr/>
        </p:nvSpPr>
        <p:spPr>
          <a:xfrm>
            <a:off x="8677153" y="1316358"/>
            <a:ext cx="3449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Site internet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F90B89D-2E98-1F73-5ACA-A854CC012F46}"/>
              </a:ext>
            </a:extLst>
          </p:cNvPr>
          <p:cNvSpPr txBox="1"/>
          <p:nvPr/>
        </p:nvSpPr>
        <p:spPr>
          <a:xfrm>
            <a:off x="8677155" y="1808452"/>
            <a:ext cx="3676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Factures et devis éventuels</a:t>
            </a:r>
          </a:p>
        </p:txBody>
      </p:sp>
      <p:pic>
        <p:nvPicPr>
          <p:cNvPr id="12" name="Graphique 11" descr="Homme policier contour">
            <a:extLst>
              <a:ext uri="{FF2B5EF4-FFF2-40B4-BE49-F238E27FC236}">
                <a16:creationId xmlns:a16="http://schemas.microsoft.com/office/drawing/2014/main" id="{A6395682-F55E-BF14-8506-DB9ACFAA31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8856" y="5154592"/>
            <a:ext cx="914400" cy="914400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A6E80C9C-57C2-10FD-8143-FFDF3C887FA5}"/>
              </a:ext>
            </a:extLst>
          </p:cNvPr>
          <p:cNvSpPr txBox="1"/>
          <p:nvPr/>
        </p:nvSpPr>
        <p:spPr>
          <a:xfrm>
            <a:off x="6096000" y="4680215"/>
            <a:ext cx="59468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</a:t>
            </a:r>
            <a:r>
              <a:rPr lang="fr-FR" sz="2400" dirty="0"/>
              <a:t>Bidule MACHIN Entrepreneur Individuel</a:t>
            </a:r>
          </a:p>
          <a:p>
            <a:r>
              <a:rPr lang="fr-FR" sz="2400" dirty="0"/>
              <a:t>ou Bidule MACHIN E.I.</a:t>
            </a:r>
          </a:p>
          <a:p>
            <a:r>
              <a:rPr lang="fr-FR" sz="2400" dirty="0"/>
              <a:t>Ou E.I. Bidule MACHIN</a:t>
            </a:r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767868D5-9991-0CE0-EB16-E4F0EE4F379D}"/>
              </a:ext>
            </a:extLst>
          </p:cNvPr>
          <p:cNvCxnSpPr>
            <a:stCxn id="7" idx="3"/>
          </p:cNvCxnSpPr>
          <p:nvPr/>
        </p:nvCxnSpPr>
        <p:spPr>
          <a:xfrm flipV="1">
            <a:off x="7756700" y="1177047"/>
            <a:ext cx="920453" cy="4005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BF979FE8-38D9-5278-15E3-44B6D6AF3F06}"/>
              </a:ext>
            </a:extLst>
          </p:cNvPr>
          <p:cNvCxnSpPr>
            <a:stCxn id="7" idx="3"/>
            <a:endCxn id="9" idx="1"/>
          </p:cNvCxnSpPr>
          <p:nvPr/>
        </p:nvCxnSpPr>
        <p:spPr>
          <a:xfrm flipV="1">
            <a:off x="7756700" y="1547191"/>
            <a:ext cx="920453" cy="304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DBD7B29A-7065-5899-5156-467EA5070290}"/>
              </a:ext>
            </a:extLst>
          </p:cNvPr>
          <p:cNvCxnSpPr>
            <a:stCxn id="7" idx="3"/>
            <a:endCxn id="10" idx="1"/>
          </p:cNvCxnSpPr>
          <p:nvPr/>
        </p:nvCxnSpPr>
        <p:spPr>
          <a:xfrm>
            <a:off x="7756700" y="1577620"/>
            <a:ext cx="920455" cy="461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162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9BF12CC-48F0-A361-1B8A-228BA79B54FB}"/>
              </a:ext>
            </a:extLst>
          </p:cNvPr>
          <p:cNvSpPr txBox="1"/>
          <p:nvPr/>
        </p:nvSpPr>
        <p:spPr>
          <a:xfrm>
            <a:off x="3680748" y="2951946"/>
            <a:ext cx="58104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0070C0"/>
                </a:solidFill>
              </a:rPr>
              <a:t>Affichage clair des tarifs / prestations</a:t>
            </a:r>
          </a:p>
          <a:p>
            <a:pPr algn="ctr"/>
            <a:r>
              <a:rPr lang="fr-FR" sz="2800" b="1" dirty="0">
                <a:solidFill>
                  <a:srgbClr val="0070C0"/>
                </a:solidFill>
              </a:rPr>
              <a:t>et C.G.V.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A6F821E-58B2-201C-A4AB-40B915DAF3BC}"/>
              </a:ext>
            </a:extLst>
          </p:cNvPr>
          <p:cNvSpPr txBox="1"/>
          <p:nvPr/>
        </p:nvSpPr>
        <p:spPr>
          <a:xfrm>
            <a:off x="1099595" y="775504"/>
            <a:ext cx="3495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Dans la salle d’attente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2DBBE71-487E-52B9-AA51-C4BD54EA4EF5}"/>
              </a:ext>
            </a:extLst>
          </p:cNvPr>
          <p:cNvSpPr txBox="1"/>
          <p:nvPr/>
        </p:nvSpPr>
        <p:spPr>
          <a:xfrm>
            <a:off x="7577847" y="5002465"/>
            <a:ext cx="4365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Sur la plateforme de réservation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9AEF587-AC23-69F4-8115-4EB04D685AE7}"/>
              </a:ext>
            </a:extLst>
          </p:cNvPr>
          <p:cNvSpPr txBox="1"/>
          <p:nvPr/>
        </p:nvSpPr>
        <p:spPr>
          <a:xfrm>
            <a:off x="5032648" y="1197199"/>
            <a:ext cx="3495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Sur votre site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7C0C75C-3F19-8A74-4EFE-1F5A0A9A7B04}"/>
              </a:ext>
            </a:extLst>
          </p:cNvPr>
          <p:cNvSpPr txBox="1"/>
          <p:nvPr/>
        </p:nvSpPr>
        <p:spPr>
          <a:xfrm>
            <a:off x="8696446" y="1843740"/>
            <a:ext cx="3495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Dans le cabinet</a:t>
            </a:r>
          </a:p>
        </p:txBody>
      </p:sp>
      <p:pic>
        <p:nvPicPr>
          <p:cNvPr id="7" name="Graphique 6" descr="Homme policier contour">
            <a:extLst>
              <a:ext uri="{FF2B5EF4-FFF2-40B4-BE49-F238E27FC236}">
                <a16:creationId xmlns:a16="http://schemas.microsoft.com/office/drawing/2014/main" id="{9BF133BE-362E-AF2F-0781-0BD909C01A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8856" y="5154592"/>
            <a:ext cx="914400" cy="9144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CF75AFCD-603C-E91C-135B-C2D4FB8574E9}"/>
              </a:ext>
            </a:extLst>
          </p:cNvPr>
          <p:cNvSpPr txBox="1"/>
          <p:nvPr/>
        </p:nvSpPr>
        <p:spPr>
          <a:xfrm>
            <a:off x="376178" y="6068992"/>
            <a:ext cx="6131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Risque : </a:t>
            </a:r>
            <a:r>
              <a:rPr lang="fr-FR" sz="2000" dirty="0">
                <a:solidFill>
                  <a:srgbClr val="040C28"/>
                </a:solidFill>
                <a:latin typeface="Google Sans"/>
              </a:rPr>
              <a:t>amende max 15.000 €</a:t>
            </a:r>
            <a:endParaRPr lang="fr-FR" sz="2000" b="0" i="0" dirty="0">
              <a:solidFill>
                <a:srgbClr val="040C28"/>
              </a:solidFill>
              <a:effectLst/>
              <a:latin typeface="Google Sans"/>
            </a:endParaRPr>
          </a:p>
        </p:txBody>
      </p:sp>
    </p:spTree>
    <p:extLst>
      <p:ext uri="{BB962C8B-B14F-4D97-AF65-F5344CB8AC3E}">
        <p14:creationId xmlns:p14="http://schemas.microsoft.com/office/powerpoint/2010/main" val="15406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80C09C61-83BD-BB76-363B-0021CF6988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9082" y="2632446"/>
            <a:ext cx="3834733" cy="1593107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B5DF1976-7B35-45FA-5D03-78A982D8D685}"/>
              </a:ext>
            </a:extLst>
          </p:cNvPr>
          <p:cNvSpPr txBox="1"/>
          <p:nvPr/>
        </p:nvSpPr>
        <p:spPr>
          <a:xfrm>
            <a:off x="1682885" y="1128409"/>
            <a:ext cx="2490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Inscription</a:t>
            </a:r>
          </a:p>
        </p:txBody>
      </p:sp>
      <p:pic>
        <p:nvPicPr>
          <p:cNvPr id="5" name="Graphique 4" descr="Homme policier contour">
            <a:extLst>
              <a:ext uri="{FF2B5EF4-FFF2-40B4-BE49-F238E27FC236}">
                <a16:creationId xmlns:a16="http://schemas.microsoft.com/office/drawing/2014/main" id="{0A0C65BB-507C-7537-03B1-2FD4130DCC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8856" y="5154592"/>
            <a:ext cx="914400" cy="9144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DF520993-10B5-9AA7-CE79-499572FE6CAB}"/>
              </a:ext>
            </a:extLst>
          </p:cNvPr>
          <p:cNvSpPr txBox="1"/>
          <p:nvPr/>
        </p:nvSpPr>
        <p:spPr>
          <a:xfrm>
            <a:off x="248856" y="6068992"/>
            <a:ext cx="121344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Risques : oubli ou retard de déclaration = pénalité de 55 € en 2023 pour chaque déclaration manquante même si CA nul</a:t>
            </a:r>
          </a:p>
          <a:p>
            <a:pPr algn="l"/>
            <a:r>
              <a:rPr lang="fr-FR" dirty="0"/>
              <a:t>                 cotisations recalculées sur une base forfaitaire : </a:t>
            </a:r>
            <a:r>
              <a:rPr lang="fr-FR" b="0" i="0" dirty="0">
                <a:effectLst/>
              </a:rPr>
              <a:t>3 067 € (déclaration mensuelle) ; 9 775 € (déclaration trimestrielle)</a:t>
            </a:r>
          </a:p>
          <a:p>
            <a:endParaRPr lang="fr-FR" dirty="0"/>
          </a:p>
          <a:p>
            <a:r>
              <a:rPr lang="fr-FR" dirty="0"/>
              <a:t>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6A8D609-4C4E-FF7C-FAFF-588B4DB2B2A8}"/>
              </a:ext>
            </a:extLst>
          </p:cNvPr>
          <p:cNvSpPr txBox="1"/>
          <p:nvPr/>
        </p:nvSpPr>
        <p:spPr>
          <a:xfrm>
            <a:off x="8446852" y="1128409"/>
            <a:ext cx="2490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Déclarations</a:t>
            </a:r>
          </a:p>
        </p:txBody>
      </p:sp>
    </p:spTree>
    <p:extLst>
      <p:ext uri="{BB962C8B-B14F-4D97-AF65-F5344CB8AC3E}">
        <p14:creationId xmlns:p14="http://schemas.microsoft.com/office/powerpoint/2010/main" val="2022426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BABE2AEE-334B-3EA6-C6D4-895A2524F18D}"/>
              </a:ext>
            </a:extLst>
          </p:cNvPr>
          <p:cNvSpPr txBox="1"/>
          <p:nvPr/>
        </p:nvSpPr>
        <p:spPr>
          <a:xfrm>
            <a:off x="4595149" y="3158831"/>
            <a:ext cx="3148314" cy="95410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Mention « thérapeute »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727297D-C012-A23B-B798-25DF6F75AAD8}"/>
              </a:ext>
            </a:extLst>
          </p:cNvPr>
          <p:cNvSpPr txBox="1"/>
          <p:nvPr/>
        </p:nvSpPr>
        <p:spPr>
          <a:xfrm>
            <a:off x="1481559" y="960699"/>
            <a:ext cx="3669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INTERDITE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0603A3A-C387-4083-63D4-EFB22ECA3397}"/>
              </a:ext>
            </a:extLst>
          </p:cNvPr>
          <p:cNvSpPr txBox="1"/>
          <p:nvPr/>
        </p:nvSpPr>
        <p:spPr>
          <a:xfrm>
            <a:off x="6400800" y="4848735"/>
            <a:ext cx="49539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Indiquez clairement sur votre site et CGV que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vous n’êtes pas médecin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vous ne posez pas diagnostics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vous ne proposez pas de traitement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vous ne soignez pas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vous ne guérissez pas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277EF7A-9B51-0B00-BBDE-C334EB09F632}"/>
              </a:ext>
            </a:extLst>
          </p:cNvPr>
          <p:cNvSpPr txBox="1"/>
          <p:nvPr/>
        </p:nvSpPr>
        <p:spPr>
          <a:xfrm>
            <a:off x="376178" y="6068992"/>
            <a:ext cx="3449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Risque : amende </a:t>
            </a:r>
            <a:r>
              <a:rPr lang="fr-FR" dirty="0">
                <a:solidFill>
                  <a:srgbClr val="040C28"/>
                </a:solidFill>
                <a:latin typeface="Google Sans"/>
              </a:rPr>
              <a:t>30.000</a:t>
            </a:r>
            <a:r>
              <a:rPr lang="fr-FR" b="0" i="0" dirty="0">
                <a:solidFill>
                  <a:srgbClr val="040C28"/>
                </a:solidFill>
                <a:effectLst/>
                <a:latin typeface="Google Sans"/>
              </a:rPr>
              <a:t> €</a:t>
            </a:r>
          </a:p>
          <a:p>
            <a:r>
              <a:rPr lang="fr-FR" dirty="0">
                <a:solidFill>
                  <a:srgbClr val="040C28"/>
                </a:solidFill>
                <a:latin typeface="Google Sans"/>
              </a:rPr>
              <a:t>               2 ans de prison</a:t>
            </a:r>
            <a:endParaRPr lang="fr-FR" dirty="0"/>
          </a:p>
        </p:txBody>
      </p:sp>
      <p:pic>
        <p:nvPicPr>
          <p:cNvPr id="7" name="Graphique 6" descr="Homme policier contour">
            <a:extLst>
              <a:ext uri="{FF2B5EF4-FFF2-40B4-BE49-F238E27FC236}">
                <a16:creationId xmlns:a16="http://schemas.microsoft.com/office/drawing/2014/main" id="{60EB45C8-3E89-3A89-AD3B-8B21B13EEA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8856" y="5154592"/>
            <a:ext cx="914400" cy="91440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C6B27CFF-3C77-66E4-8013-651EB86B5E6B}"/>
              </a:ext>
            </a:extLst>
          </p:cNvPr>
          <p:cNvSpPr txBox="1"/>
          <p:nvPr/>
        </p:nvSpPr>
        <p:spPr>
          <a:xfrm>
            <a:off x="3825433" y="960699"/>
            <a:ext cx="39180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>
                <a:solidFill>
                  <a:srgbClr val="050505"/>
                </a:solidFill>
                <a:effectLst/>
                <a:latin typeface="inherit"/>
                <a:ea typeface="Times New Roman" panose="02020603050405020304" pitchFamily="18" charset="0"/>
                <a:cs typeface="Segoe UI Historic" panose="020B0502040204020203" pitchFamily="34" charset="0"/>
              </a:rPr>
              <a:t>Pour le code NAF 9609Z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1794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02FA8CE-E85F-70F4-92F1-570A83FD04F1}"/>
              </a:ext>
            </a:extLst>
          </p:cNvPr>
          <p:cNvSpPr txBox="1"/>
          <p:nvPr/>
        </p:nvSpPr>
        <p:spPr>
          <a:xfrm>
            <a:off x="4595149" y="3158831"/>
            <a:ext cx="3148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0070C0"/>
                </a:solidFill>
              </a:rPr>
              <a:t>RGPD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9984708-2E42-5F8A-9264-01F65446D0CB}"/>
              </a:ext>
            </a:extLst>
          </p:cNvPr>
          <p:cNvSpPr txBox="1"/>
          <p:nvPr/>
        </p:nvSpPr>
        <p:spPr>
          <a:xfrm>
            <a:off x="7658336" y="1659409"/>
            <a:ext cx="44986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Indiquez clairement comment les données personnelles sont stockées, protégées et utilisées par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l’hébergeur de votre site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votre plateforme de réservation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/>
              <a:t>vous-même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A253258-6BDF-3E12-A831-5C15E691CDAC}"/>
              </a:ext>
            </a:extLst>
          </p:cNvPr>
          <p:cNvSpPr txBox="1"/>
          <p:nvPr/>
        </p:nvSpPr>
        <p:spPr>
          <a:xfrm>
            <a:off x="7743463" y="3771503"/>
            <a:ext cx="31483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Indiquez clairement le droit à la modification et suppression des données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1283C62-4520-3C31-7BC6-7050AA48BDDA}"/>
              </a:ext>
            </a:extLst>
          </p:cNvPr>
          <p:cNvSpPr txBox="1"/>
          <p:nvPr/>
        </p:nvSpPr>
        <p:spPr>
          <a:xfrm>
            <a:off x="567158" y="5428527"/>
            <a:ext cx="5084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Risques : amende max </a:t>
            </a:r>
            <a:r>
              <a:rPr lang="fr-FR" sz="2000" dirty="0">
                <a:solidFill>
                  <a:srgbClr val="040C28"/>
                </a:solidFill>
                <a:latin typeface="Google Sans"/>
              </a:rPr>
              <a:t>20.000</a:t>
            </a:r>
            <a:r>
              <a:rPr lang="fr-FR" sz="2000" b="0" i="0" dirty="0">
                <a:solidFill>
                  <a:srgbClr val="040C28"/>
                </a:solidFill>
                <a:effectLst/>
                <a:latin typeface="Google Sans"/>
              </a:rPr>
              <a:t> € </a:t>
            </a:r>
          </a:p>
          <a:p>
            <a:r>
              <a:rPr lang="fr-FR" sz="2000" dirty="0"/>
              <a:t>+ diverses sanctions administratives et pénales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BC1A827-17F8-1778-9076-FAD15BC80D5D}"/>
              </a:ext>
            </a:extLst>
          </p:cNvPr>
          <p:cNvSpPr txBox="1"/>
          <p:nvPr/>
        </p:nvSpPr>
        <p:spPr>
          <a:xfrm>
            <a:off x="7743463" y="5139159"/>
            <a:ext cx="3229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Indiquez qui contacter pour exercer ces droits</a:t>
            </a:r>
          </a:p>
        </p:txBody>
      </p:sp>
      <p:pic>
        <p:nvPicPr>
          <p:cNvPr id="7" name="Graphique 6" descr="Homme policier contour">
            <a:extLst>
              <a:ext uri="{FF2B5EF4-FFF2-40B4-BE49-F238E27FC236}">
                <a16:creationId xmlns:a16="http://schemas.microsoft.com/office/drawing/2014/main" id="{3399E55E-0450-696F-CD09-87C521E738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7159" y="4502240"/>
            <a:ext cx="914400" cy="9144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3AB55EF6-645D-F41F-D9B2-51BCDDC7C36A}"/>
              </a:ext>
            </a:extLst>
          </p:cNvPr>
          <p:cNvSpPr txBox="1"/>
          <p:nvPr/>
        </p:nvSpPr>
        <p:spPr>
          <a:xfrm>
            <a:off x="933855" y="641387"/>
            <a:ext cx="55155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Possibilité obligatoire </a:t>
            </a:r>
          </a:p>
          <a:p>
            <a:r>
              <a:rPr lang="fr-FR" sz="2000" dirty="0"/>
              <a:t>de refuser ou limiter le nombre de cookies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4D40EA7-6352-2980-5C59-360624A66004}"/>
              </a:ext>
            </a:extLst>
          </p:cNvPr>
          <p:cNvSpPr txBox="1"/>
          <p:nvPr/>
        </p:nvSpPr>
        <p:spPr>
          <a:xfrm>
            <a:off x="7658336" y="641387"/>
            <a:ext cx="41926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Indiquez clairement quelles données sont collectées et par qui</a:t>
            </a:r>
          </a:p>
        </p:txBody>
      </p:sp>
    </p:spTree>
    <p:extLst>
      <p:ext uri="{BB962C8B-B14F-4D97-AF65-F5344CB8AC3E}">
        <p14:creationId xmlns:p14="http://schemas.microsoft.com/office/powerpoint/2010/main" val="2808662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C42A937-F762-92FD-5D0F-FDA08AA0829D}"/>
              </a:ext>
            </a:extLst>
          </p:cNvPr>
          <p:cNvSpPr txBox="1"/>
          <p:nvPr/>
        </p:nvSpPr>
        <p:spPr>
          <a:xfrm>
            <a:off x="4595149" y="3158831"/>
            <a:ext cx="3148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0070C0"/>
                </a:solidFill>
              </a:rPr>
              <a:t>Facturation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E9492DA-6718-2F5A-E7C3-DAB521269B5A}"/>
              </a:ext>
            </a:extLst>
          </p:cNvPr>
          <p:cNvSpPr txBox="1"/>
          <p:nvPr/>
        </p:nvSpPr>
        <p:spPr>
          <a:xfrm>
            <a:off x="196770" y="4455856"/>
            <a:ext cx="5719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Obligatoire pour prestation + 25 €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49E3C05-03FD-A0C5-4744-4B5051885719}"/>
              </a:ext>
            </a:extLst>
          </p:cNvPr>
          <p:cNvSpPr txBox="1"/>
          <p:nvPr/>
        </p:nvSpPr>
        <p:spPr>
          <a:xfrm>
            <a:off x="8677154" y="816639"/>
            <a:ext cx="3449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Non modifiable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143C772-ACC1-4E0A-A54D-1DE37003E00E}"/>
              </a:ext>
            </a:extLst>
          </p:cNvPr>
          <p:cNvSpPr txBox="1"/>
          <p:nvPr/>
        </p:nvSpPr>
        <p:spPr>
          <a:xfrm>
            <a:off x="7040035" y="1535047"/>
            <a:ext cx="3449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Normée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527E73A8-35CD-D443-E733-3CF74715685C}"/>
              </a:ext>
            </a:extLst>
          </p:cNvPr>
          <p:cNvSpPr txBox="1"/>
          <p:nvPr/>
        </p:nvSpPr>
        <p:spPr>
          <a:xfrm>
            <a:off x="376178" y="6068992"/>
            <a:ext cx="9234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Risque : amende </a:t>
            </a:r>
            <a:r>
              <a:rPr lang="fr-FR" sz="2000" b="0" i="0" dirty="0">
                <a:solidFill>
                  <a:srgbClr val="040C28"/>
                </a:solidFill>
                <a:effectLst/>
                <a:latin typeface="Google Sans"/>
              </a:rPr>
              <a:t>15 €/mention manquante ou inexacte </a:t>
            </a:r>
          </a:p>
          <a:p>
            <a:r>
              <a:rPr lang="fr-FR" sz="2000" b="0" i="0" dirty="0">
                <a:solidFill>
                  <a:srgbClr val="040C28"/>
                </a:solidFill>
                <a:effectLst/>
                <a:latin typeface="Google Sans"/>
              </a:rPr>
              <a:t>                sur chaque facture concernée</a:t>
            </a:r>
            <a:endParaRPr lang="fr-FR" sz="20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3C320E3-C495-7ED2-1347-DB9F3B0B0D93}"/>
              </a:ext>
            </a:extLst>
          </p:cNvPr>
          <p:cNvSpPr txBox="1"/>
          <p:nvPr/>
        </p:nvSpPr>
        <p:spPr>
          <a:xfrm>
            <a:off x="8677154" y="1314519"/>
            <a:ext cx="3449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Numérotée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F90B89D-2E98-1F73-5ACA-A854CC012F46}"/>
              </a:ext>
            </a:extLst>
          </p:cNvPr>
          <p:cNvSpPr txBox="1"/>
          <p:nvPr/>
        </p:nvSpPr>
        <p:spPr>
          <a:xfrm>
            <a:off x="8677155" y="1808452"/>
            <a:ext cx="3449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Unique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D88DD53-1957-7AD3-51E3-CD012ECB1A89}"/>
              </a:ext>
            </a:extLst>
          </p:cNvPr>
          <p:cNvSpPr txBox="1"/>
          <p:nvPr/>
        </p:nvSpPr>
        <p:spPr>
          <a:xfrm>
            <a:off x="7814841" y="4317639"/>
            <a:ext cx="1212428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FR" sz="2400" dirty="0"/>
              <a:t>EXCEL</a:t>
            </a:r>
          </a:p>
          <a:p>
            <a:r>
              <a:rPr lang="fr-FR" sz="2400" dirty="0"/>
              <a:t>WORD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6637CEE-941C-C88B-CBD9-AEEFFBAB78F4}"/>
              </a:ext>
            </a:extLst>
          </p:cNvPr>
          <p:cNvSpPr txBox="1"/>
          <p:nvPr/>
        </p:nvSpPr>
        <p:spPr>
          <a:xfrm>
            <a:off x="7814840" y="5322953"/>
            <a:ext cx="4377160" cy="830997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fr-FR" sz="2400" dirty="0"/>
              <a:t>Carnet ou cahier de facturation</a:t>
            </a:r>
          </a:p>
          <a:p>
            <a:r>
              <a:rPr lang="fr-FR" sz="2400" dirty="0"/>
              <a:t>Facturier gratuit normé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9D55CEA2-E793-8301-46BD-4F1B372840D5}"/>
              </a:ext>
            </a:extLst>
          </p:cNvPr>
          <p:cNvSpPr txBox="1"/>
          <p:nvPr/>
        </p:nvSpPr>
        <p:spPr>
          <a:xfrm>
            <a:off x="674225" y="441068"/>
            <a:ext cx="3518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Mentions obligatoires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84136B5-56F0-6AE6-6042-A1A37F0E775D}"/>
              </a:ext>
            </a:extLst>
          </p:cNvPr>
          <p:cNvSpPr txBox="1"/>
          <p:nvPr/>
        </p:nvSpPr>
        <p:spPr>
          <a:xfrm>
            <a:off x="8677153" y="2300546"/>
            <a:ext cx="2494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Format PDF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6C6EB70-2E18-FDFC-E27D-FDDD198B4DBF}"/>
              </a:ext>
            </a:extLst>
          </p:cNvPr>
          <p:cNvSpPr txBox="1"/>
          <p:nvPr/>
        </p:nvSpPr>
        <p:spPr>
          <a:xfrm>
            <a:off x="390154" y="834320"/>
            <a:ext cx="524140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+mj-lt"/>
              <a:buAutoNum type="arabicPeriod"/>
            </a:pPr>
            <a:r>
              <a:rPr lang="fr-FR" sz="2000" b="0" i="0" dirty="0">
                <a:solidFill>
                  <a:srgbClr val="202124"/>
                </a:solidFill>
                <a:effectLst/>
                <a:latin typeface="Google Sans"/>
              </a:rPr>
              <a:t> noms et les coordonnées des deux parties </a:t>
            </a:r>
          </a:p>
          <a:p>
            <a:pPr algn="l">
              <a:buFont typeface="+mj-lt"/>
              <a:buAutoNum type="arabicPeriod"/>
            </a:pPr>
            <a:r>
              <a:rPr lang="fr-FR" sz="2000" b="0" i="0" dirty="0">
                <a:solidFill>
                  <a:srgbClr val="202124"/>
                </a:solidFill>
                <a:effectLst/>
                <a:latin typeface="Google Sans"/>
              </a:rPr>
              <a:t> numéro unique et consécutif de la </a:t>
            </a:r>
            <a:r>
              <a:rPr lang="fr-FR" sz="2000" b="1" i="0" dirty="0">
                <a:solidFill>
                  <a:srgbClr val="202124"/>
                </a:solidFill>
                <a:effectLst/>
                <a:latin typeface="Google Sans"/>
              </a:rPr>
              <a:t>facture</a:t>
            </a:r>
            <a:endParaRPr lang="fr-FR" sz="2000" b="0" i="0" dirty="0">
              <a:solidFill>
                <a:srgbClr val="202124"/>
              </a:solidFill>
              <a:effectLst/>
              <a:latin typeface="Google Sans"/>
            </a:endParaRPr>
          </a:p>
          <a:p>
            <a:pPr algn="l">
              <a:buFont typeface="+mj-lt"/>
              <a:buAutoNum type="arabicPeriod"/>
            </a:pPr>
            <a:r>
              <a:rPr lang="fr-FR" sz="2000" b="0" i="0" dirty="0">
                <a:solidFill>
                  <a:srgbClr val="202124"/>
                </a:solidFill>
                <a:effectLst/>
                <a:latin typeface="Google Sans"/>
              </a:rPr>
              <a:t> description du travail effectué</a:t>
            </a:r>
          </a:p>
          <a:p>
            <a:pPr algn="l">
              <a:buFont typeface="+mj-lt"/>
              <a:buAutoNum type="arabicPeriod"/>
            </a:pPr>
            <a:r>
              <a:rPr lang="fr-FR" sz="2000" b="0" i="0" dirty="0">
                <a:solidFill>
                  <a:srgbClr val="202124"/>
                </a:solidFill>
                <a:effectLst/>
                <a:latin typeface="Google Sans"/>
              </a:rPr>
              <a:t> quantité de prestations effectuées</a:t>
            </a:r>
          </a:p>
          <a:p>
            <a:pPr algn="l">
              <a:buFont typeface="+mj-lt"/>
              <a:buAutoNum type="arabicPeriod"/>
            </a:pPr>
            <a:r>
              <a:rPr lang="fr-FR" sz="2000" b="0" i="0" dirty="0">
                <a:solidFill>
                  <a:srgbClr val="202124"/>
                </a:solidFill>
                <a:effectLst/>
                <a:latin typeface="Google Sans"/>
              </a:rPr>
              <a:t> modalités et les délais de paiement</a:t>
            </a:r>
          </a:p>
          <a:p>
            <a:pPr algn="l">
              <a:buFont typeface="+mj-lt"/>
              <a:buAutoNum type="arabicPeriod"/>
            </a:pPr>
            <a:r>
              <a:rPr lang="fr-FR" sz="2000" b="0" i="0" dirty="0">
                <a:solidFill>
                  <a:srgbClr val="202124"/>
                </a:solidFill>
                <a:effectLst/>
                <a:latin typeface="Google Sans"/>
              </a:rPr>
              <a:t> prix</a:t>
            </a:r>
          </a:p>
          <a:p>
            <a:pPr algn="l">
              <a:buFont typeface="+mj-lt"/>
              <a:buAutoNum type="arabicPeriod"/>
            </a:pPr>
            <a:r>
              <a:rPr lang="fr-FR" sz="2000" dirty="0">
                <a:solidFill>
                  <a:srgbClr val="202124"/>
                </a:solidFill>
                <a:latin typeface="Google Sans"/>
              </a:rPr>
              <a:t> mention TVA</a:t>
            </a:r>
            <a:endParaRPr lang="fr-FR" sz="2000" b="0" i="0" dirty="0">
              <a:solidFill>
                <a:srgbClr val="202124"/>
              </a:solidFill>
              <a:effectLst/>
              <a:latin typeface="Google Sans"/>
            </a:endParaRPr>
          </a:p>
          <a:p>
            <a:endParaRPr lang="fr-FR" dirty="0"/>
          </a:p>
        </p:txBody>
      </p:sp>
      <p:sp>
        <p:nvSpPr>
          <p:cNvPr id="16" name="Accolades 15">
            <a:extLst>
              <a:ext uri="{FF2B5EF4-FFF2-40B4-BE49-F238E27FC236}">
                <a16:creationId xmlns:a16="http://schemas.microsoft.com/office/drawing/2014/main" id="{F652B229-EE86-6AB0-0992-A89E9965989A}"/>
              </a:ext>
            </a:extLst>
          </p:cNvPr>
          <p:cNvSpPr/>
          <p:nvPr/>
        </p:nvSpPr>
        <p:spPr>
          <a:xfrm>
            <a:off x="8424153" y="816639"/>
            <a:ext cx="2747344" cy="2043293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Graphique 16" descr="Homme policier contour">
            <a:extLst>
              <a:ext uri="{FF2B5EF4-FFF2-40B4-BE49-F238E27FC236}">
                <a16:creationId xmlns:a16="http://schemas.microsoft.com/office/drawing/2014/main" id="{93BFB187-5C49-D269-70A1-30BB7897FF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8856" y="515459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047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459001D-CC96-4500-EA5D-33C6B22DBA3F}"/>
              </a:ext>
            </a:extLst>
          </p:cNvPr>
          <p:cNvSpPr txBox="1"/>
          <p:nvPr/>
        </p:nvSpPr>
        <p:spPr>
          <a:xfrm>
            <a:off x="2973421" y="3075057"/>
            <a:ext cx="62451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0070C0"/>
                </a:solidFill>
              </a:rPr>
              <a:t>Les obligations payantes</a:t>
            </a:r>
          </a:p>
        </p:txBody>
      </p:sp>
      <p:pic>
        <p:nvPicPr>
          <p:cNvPr id="4" name="Graphique 3" descr="Pièces contour">
            <a:extLst>
              <a:ext uri="{FF2B5EF4-FFF2-40B4-BE49-F238E27FC236}">
                <a16:creationId xmlns:a16="http://schemas.microsoft.com/office/drawing/2014/main" id="{43458838-B5E9-EE75-8048-0B225D3EE1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25975" y="2709153"/>
            <a:ext cx="914400" cy="914400"/>
          </a:xfrm>
          <a:prstGeom prst="rect">
            <a:avLst/>
          </a:prstGeom>
        </p:spPr>
      </p:pic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Zoom de diapositive 5">
                <a:extLst>
                  <a:ext uri="{FF2B5EF4-FFF2-40B4-BE49-F238E27FC236}">
                    <a16:creationId xmlns:a16="http://schemas.microsoft.com/office/drawing/2014/main" id="{973FF3C7-7EAB-720B-1135-8F549B5832C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05942457"/>
                  </p:ext>
                </p:extLst>
              </p:nvPr>
            </p:nvGraphicFramePr>
            <p:xfrm>
              <a:off x="450715" y="4870721"/>
              <a:ext cx="3048000" cy="1714500"/>
            </p:xfrm>
            <a:graphic>
              <a:graphicData uri="http://schemas.microsoft.com/office/powerpoint/2016/slidezoom">
                <pslz:sldZm>
                  <pslz:sldZmObj sldId="265" cId="182264350">
                    <pslz:zmPr id="{E8C802E9-366A-4048-B5D6-3D5F8D549DC1}" returnToParent="0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Zoom de diapositive 5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973FF3C7-7EAB-720B-1135-8F549B5832C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50715" y="4870721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8" name="Zoom de diapositive 7">
                <a:extLst>
                  <a:ext uri="{FF2B5EF4-FFF2-40B4-BE49-F238E27FC236}">
                    <a16:creationId xmlns:a16="http://schemas.microsoft.com/office/drawing/2014/main" id="{94DD33B2-3D49-F78A-D17A-E2E2D4515FE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60077153"/>
                  </p:ext>
                </p:extLst>
              </p:nvPr>
            </p:nvGraphicFramePr>
            <p:xfrm>
              <a:off x="4737370" y="4870721"/>
              <a:ext cx="3048000" cy="1714500"/>
            </p:xfrm>
            <a:graphic>
              <a:graphicData uri="http://schemas.microsoft.com/office/powerpoint/2016/slidezoom">
                <pslz:sldZm>
                  <pslz:sldZmObj sldId="267" cId="2604666916">
                    <pslz:zmPr id="{3123396F-E8B3-4534-9B88-18565FCDE0FB}" returnToParent="0" transitionDur="100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8" name="Zoom de diapositive 7">
                <a:hlinkClick r:id="rId8" action="ppaction://hlinksldjump"/>
                <a:extLst>
                  <a:ext uri="{FF2B5EF4-FFF2-40B4-BE49-F238E27FC236}">
                    <a16:creationId xmlns:a16="http://schemas.microsoft.com/office/drawing/2014/main" id="{94DD33B2-3D49-F78A-D17A-E2E2D4515FE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737370" y="4870721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0" name="Zoom de diapositive 9">
                <a:extLst>
                  <a:ext uri="{FF2B5EF4-FFF2-40B4-BE49-F238E27FC236}">
                    <a16:creationId xmlns:a16="http://schemas.microsoft.com/office/drawing/2014/main" id="{D9E0C8DD-3896-F960-9DAB-3A85717CC6F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01200884"/>
                  </p:ext>
                </p:extLst>
              </p:nvPr>
            </p:nvGraphicFramePr>
            <p:xfrm>
              <a:off x="8501975" y="4951783"/>
              <a:ext cx="3048000" cy="1714500"/>
            </p:xfrm>
            <a:graphic>
              <a:graphicData uri="http://schemas.microsoft.com/office/powerpoint/2016/slidezoom">
                <pslz:sldZm>
                  <pslz:sldZmObj sldId="268" cId="884250636">
                    <pslz:zmPr id="{639557EE-AFDE-4C77-A507-80D57DFD3114}" returnToParent="0" transitionDur="1000">
                      <p166:blipFill xmlns:p166="http://schemas.microsoft.com/office/powerpoint/2016/6/main">
                        <a:blip r:embed="rId1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0" name="Zoom de diapositive 9">
                <a:hlinkClick r:id="rId11" action="ppaction://hlinksldjump"/>
                <a:extLst>
                  <a:ext uri="{FF2B5EF4-FFF2-40B4-BE49-F238E27FC236}">
                    <a16:creationId xmlns:a16="http://schemas.microsoft.com/office/drawing/2014/main" id="{D9E0C8DD-3896-F960-9DAB-3A85717CC6F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501975" y="4951783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248575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536</Words>
  <Application>Microsoft Office PowerPoint</Application>
  <PresentationFormat>Grand écran</PresentationFormat>
  <Paragraphs>107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Google Sans</vt:lpstr>
      <vt:lpstr>inherit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 P</dc:creator>
  <cp:lastModifiedBy>yves ADMIN</cp:lastModifiedBy>
  <cp:revision>11</cp:revision>
  <dcterms:created xsi:type="dcterms:W3CDTF">2023-10-15T07:24:36Z</dcterms:created>
  <dcterms:modified xsi:type="dcterms:W3CDTF">2023-10-18T12:20:15Z</dcterms:modified>
</cp:coreProperties>
</file>